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316" r:id="rId2"/>
    <p:sldId id="260" r:id="rId3"/>
    <p:sldId id="341" r:id="rId4"/>
    <p:sldId id="346" r:id="rId5"/>
    <p:sldId id="343" r:id="rId6"/>
    <p:sldId id="306" r:id="rId7"/>
    <p:sldId id="333" r:id="rId8"/>
    <p:sldId id="335" r:id="rId9"/>
    <p:sldId id="344" r:id="rId10"/>
    <p:sldId id="317" r:id="rId11"/>
    <p:sldId id="337" r:id="rId12"/>
    <p:sldId id="347" r:id="rId13"/>
    <p:sldId id="340" r:id="rId14"/>
    <p:sldId id="330" r:id="rId15"/>
    <p:sldId id="322" r:id="rId16"/>
    <p:sldId id="331" r:id="rId17"/>
    <p:sldId id="328" r:id="rId18"/>
    <p:sldId id="325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Lithos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Lithos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Lithos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Lithos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Litho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Litho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Litho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Litho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Litho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BAC808"/>
    <a:srgbClr val="FF3300"/>
    <a:srgbClr val="996600"/>
    <a:srgbClr val="0000CC"/>
    <a:srgbClr val="FF0000"/>
    <a:srgbClr val="CC0066"/>
    <a:srgbClr val="FF66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41" autoAdjust="0"/>
    <p:restoredTop sz="88303" autoAdjust="0"/>
  </p:normalViewPr>
  <p:slideViewPr>
    <p:cSldViewPr>
      <p:cViewPr varScale="1">
        <p:scale>
          <a:sx n="38" d="100"/>
          <a:sy n="38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82239F-3AE0-46D3-A2B3-9F593B68EDE5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16A0A4-9241-43E4-93AE-B4692C789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212B-9087-4007-92A2-ECA95F3862DB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3239-DD66-49E8-90C3-06B86689D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784F-3A36-4539-9738-0B79E3A92B41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E465-79CB-4C31-BA2D-98D7D203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2B82-CAA6-4356-B6E5-5D3458EE6478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A345-BEC2-44CD-8182-E1D81F7E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F0D9-CEB5-4B08-B14B-E31104374A0C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1DFE-F83C-4A9D-B516-1E37EF5A1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9C58-8E22-4E62-8610-A4E2A74A5133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B853-302F-48B2-8D1F-1A1A887A4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8986-7194-4FD9-AB71-0F066D8FB3B1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9CC7-A891-4772-9B45-B65FBA18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B5B7-CF85-41AD-81F7-66319368D82E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707F-5E9E-4460-87EE-3B4F3BBF0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22E9-A017-4D13-962F-DEE997CC6387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534F-8C67-4E1A-9750-7C91C7A8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85B2-F8F2-44FC-A7A4-EC3DC1E61B7C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BBEF-F8A5-4D70-99A4-9E6EAA88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D993-4FCE-4C65-BC56-6055BF873320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4AB7-15B3-4ABD-A4E1-0B867E32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A985-37EC-4C11-835F-9A2D04C546D3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563B-EDE3-44C6-90BA-0E08CA398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ABBF-113C-4DCD-9414-EEFEF84FDE38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F8BE-DD64-499F-93C9-C5CED332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F3964BFC-D926-4E37-B173-AB5E776734BC}" type="datetimeFigureOut">
              <a:rPr lang="th-TH"/>
              <a:pPr>
                <a:defRPr/>
              </a:pPr>
              <a:t>30/06/59</a:t>
            </a:fld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30AB8C6-9B14-4B47-8E1F-006DA5562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newsflash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.a%20Dien%20tu\Cho%20Con%20-%20Pham%20Trong%20Cau%20%5bNCT%2047633825855023340000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G.a%20Dien%20tu\Cho%20Con%20-%20Pham%20Trong%20Cau%20%5bNCT%2047633825855023340000%5d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file:///F:\G.a%20Dien%20tu\04%20Track%204.wma" TargetMode="External"/><Relationship Id="rId1" Type="http://schemas.openxmlformats.org/officeDocument/2006/relationships/audio" Target="file:///C:\Documents%20and%20Settings\user\My%20Documents\G.a%20Dien%20tu\02%20Track%202.wma" TargetMode="External"/><Relationship Id="rId6" Type="http://schemas.openxmlformats.org/officeDocument/2006/relationships/image" Target="../media/image28.jpe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.a%20Dien%20tu\tiet%20tau.mid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G.a%20Dien%20tu\02%20Track%202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G.a%20Dien%20tu\02%20Track%202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.a%20Dien%20tu\c&#7855;t%20h&#227;y%20gi&#7919;%20....wav" TargetMode="External"/><Relationship Id="rId6" Type="http://schemas.openxmlformats.org/officeDocument/2006/relationships/image" Target="../media/image7.gif"/><Relationship Id="rId5" Type="http://schemas.openxmlformats.org/officeDocument/2006/relationships/audio" Target="../media/audio14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.a%20Dien%20tu\04%20Track%204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G.a%20Dien%20tu\04%20Track%204.wm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2.gif"/><Relationship Id="rId4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/>
            </a:r>
            <a:br>
              <a:rPr lang="en-US" sz="4000" b="1" smtClean="0">
                <a:solidFill>
                  <a:srgbClr val="CC0000"/>
                </a:solidFill>
              </a:rPr>
            </a:br>
            <a:endParaRPr lang="en-US" sz="4000" b="1" smtClean="0">
              <a:solidFill>
                <a:srgbClr val="CC0000"/>
              </a:solidFill>
            </a:endParaRPr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ÂM NHẠC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4724400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ÔN TẬP BÀI HÁT:</a:t>
            </a:r>
          </a:p>
        </p:txBody>
      </p:sp>
      <p:sp>
        <p:nvSpPr>
          <p:cNvPr id="85003" name="WordArt 11"/>
          <p:cNvSpPr>
            <a:spLocks noChangeArrowheads="1" noChangeShapeType="1" noTextEdit="1"/>
          </p:cNvSpPr>
          <p:nvPr/>
        </p:nvSpPr>
        <p:spPr bwMode="auto">
          <a:xfrm>
            <a:off x="3200400" y="3810000"/>
            <a:ext cx="5181600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HÃY GIỮ CHO EM BẦU TRỜI XANH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5004" name="WordArt 12"/>
          <p:cNvSpPr>
            <a:spLocks noChangeArrowheads="1" noChangeShapeType="1" noTextEdit="1"/>
          </p:cNvSpPr>
          <p:nvPr/>
        </p:nvSpPr>
        <p:spPr bwMode="auto">
          <a:xfrm>
            <a:off x="3200400" y="2895600"/>
            <a:ext cx="5029200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REO VANG BÌNH MINH</a:t>
            </a:r>
          </a:p>
        </p:txBody>
      </p:sp>
      <p:sp>
        <p:nvSpPr>
          <p:cNvPr id="85006" name="WordArt 14"/>
          <p:cNvSpPr>
            <a:spLocks noChangeArrowheads="1" noChangeShapeType="1" noTextEdit="1"/>
          </p:cNvSpPr>
          <p:nvPr/>
        </p:nvSpPr>
        <p:spPr bwMode="auto">
          <a:xfrm>
            <a:off x="381000" y="50292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NGHE NHẠC.</a:t>
            </a: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5" grpId="1" animBg="1"/>
      <p:bldP spid="84997" grpId="0" animBg="1"/>
      <p:bldP spid="85003" grpId="0" animBg="1"/>
      <p:bldP spid="85004" grpId="0" animBg="1"/>
      <p:bldP spid="850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371600" y="1981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 </a:t>
            </a:r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371600" y="3810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sz="32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1268" name="Picture 12" descr="000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762000"/>
            <a:ext cx="788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0004-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5431">
            <a:off x="6172200" y="4038600"/>
            <a:ext cx="9699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000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788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1" name="WordArt 15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32004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3: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67818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608000" prstMaterial="legacyMatte">
              <a:extrusionClr>
                <a:srgbClr val="66FF66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Nghe nhạc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31" grpId="0" animBg="1"/>
      <p:bldP spid="860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 cmpd="tri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>
              <a:latin typeface="Arial" charset="0"/>
            </a:endParaRPr>
          </a:p>
        </p:txBody>
      </p:sp>
      <p:pic>
        <p:nvPicPr>
          <p:cNvPr id="12291" name="Picture 4" descr="XMPL_0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60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XMPL_0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2484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7924800" y="59436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>
              <a:latin typeface="Arial" charset="0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12954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>
              <a:latin typeface="Arial" charset="0"/>
              <a:cs typeface="Arial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524000" y="14478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>
              <a:latin typeface="Arial" charset="0"/>
              <a:cs typeface="Arial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gradFill rotWithShape="1">
            <a:gsLst>
              <a:gs pos="0">
                <a:schemeClr val="tx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th-TH">
              <a:latin typeface="Arial"/>
              <a:cs typeface="Arial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8458200" y="228600"/>
            <a:ext cx="228600" cy="228600"/>
          </a:xfrm>
          <a:prstGeom prst="star5">
            <a:avLst/>
          </a:prstGeom>
          <a:gradFill rotWithShape="1">
            <a:gsLst>
              <a:gs pos="0">
                <a:schemeClr val="tx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th-TH">
              <a:latin typeface="Arial"/>
              <a:cs typeface="Arial" charset="0"/>
            </a:endParaRPr>
          </a:p>
        </p:txBody>
      </p:sp>
      <p:sp>
        <p:nvSpPr>
          <p:cNvPr id="12298" name="Text Box 21"/>
          <p:cNvSpPr txBox="1">
            <a:spLocks noChangeArrowheads="1"/>
          </p:cNvSpPr>
          <p:nvPr/>
        </p:nvSpPr>
        <p:spPr bwMode="auto">
          <a:xfrm>
            <a:off x="1143000" y="4876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th-TH" sz="28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1600200" y="49530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CC"/>
                </a:solidFill>
                <a:latin typeface="Arial" charset="0"/>
              </a:rPr>
              <a:t>Hình gồm những ai?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1600200" y="56388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2301" name="Picture 16" descr="Quang-dung-tr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04800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6989" grpId="0"/>
      <p:bldP spid="1269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965daf8_em be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WordArt 5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352800" cy="1300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66FF66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Bài hát: </a:t>
            </a:r>
          </a:p>
        </p:txBody>
      </p:sp>
      <p:sp>
        <p:nvSpPr>
          <p:cNvPr id="162823" name="WordArt 7"/>
          <p:cNvSpPr>
            <a:spLocks noChangeArrowheads="1" noChangeShapeType="1" noTextEdit="1"/>
          </p:cNvSpPr>
          <p:nvPr/>
        </p:nvSpPr>
        <p:spPr bwMode="auto">
          <a:xfrm>
            <a:off x="228600" y="4419600"/>
            <a:ext cx="39624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608000" prstMaterial="legacyMatte">
              <a:extrusionClr>
                <a:srgbClr val="66FF66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Sáng tác: Phạm Trọng Cầu</a:t>
            </a:r>
          </a:p>
        </p:txBody>
      </p:sp>
      <p:sp>
        <p:nvSpPr>
          <p:cNvPr id="162824" name="WordArt 36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3962400" cy="312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Plastic">
              <a:extrusionClr>
                <a:srgbClr val="FFFFFF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CHO CON</a:t>
            </a:r>
          </a:p>
          <a:p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/>
      <p:bldP spid="162823" grpId="0" animBg="1"/>
      <p:bldP spid="162824" grpId="0" animBg="1"/>
      <p:bldP spid="1628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55626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Đôi nét về nhạc sĩ Phạm Trọng Cầu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624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- Phạm Trọng Cầu là một nhạc sĩ nổi tiếng, tác giả của ca khúc “ Mùa thu không trở lại và bài hát thiếu nhi “Cho con”. Ông còn có bút danh là Phạm Trọng.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- Ông sinh ngày 25/12/1935 tại Nam Vang (Campuchia). Nguyên Quán của ông ở Hà Nội (có tài liệu là Nghệ An).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- Phạm Trọng Cầu có nhiều ca khúc thiếu nhi thành công như: Nhịp cầu tre, Em nhớ mãi một ngày,Chú bộ đội của em,…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- Ông mất năm 1998 tại Thành Phố Hồ Chí Minh.</a:t>
            </a:r>
          </a:p>
        </p:txBody>
      </p:sp>
      <p:pic>
        <p:nvPicPr>
          <p:cNvPr id="145416" name="Picture 8" descr="180px-Pham_Trong_Cau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4800"/>
            <a:ext cx="22129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/>
      <p:bldP spid="145413" grpId="0"/>
      <p:bldP spid="145414" grpId="0"/>
      <p:bldP spid="145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t218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Cho Con - Pham Trong Cau [NCT 4763382585502334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5800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447800" y="61722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- Nghe bài hát “Cho con” </a:t>
            </a:r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5243" fill="hold"/>
                                        <p:tgtEl>
                                          <p:spTgt spid="111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  <p:bldLst>
      <p:bldP spid="111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ml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1219200" y="1600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en-US" sz="2400" b="1">
                <a:solidFill>
                  <a:srgbClr val="996600"/>
                </a:solidFill>
                <a:latin typeface="Arial" charset="0"/>
              </a:rPr>
              <a:t>- Nêu cảm xúc của em sau khi nghe bài hát?</a:t>
            </a:r>
            <a:endParaRPr lang="en-US" sz="2400">
              <a:solidFill>
                <a:srgbClr val="996600"/>
              </a:solidFill>
              <a:latin typeface="Arial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1828800" y="2209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200" b="1">
                <a:solidFill>
                  <a:srgbClr val="996600"/>
                </a:solidFill>
                <a:latin typeface="Arial" charset="0"/>
                <a:cs typeface="Arial" charset="0"/>
              </a:rPr>
              <a:t>( </a:t>
            </a:r>
            <a:r>
              <a:rPr lang="en-US" sz="2400" b="1">
                <a:solidFill>
                  <a:srgbClr val="996600"/>
                </a:solidFill>
                <a:latin typeface="Arial" charset="0"/>
                <a:cs typeface="Arial" charset="0"/>
              </a:rPr>
              <a:t>Về giai điệu, nội dung…)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1219200" y="2895600"/>
            <a:ext cx="769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+  Giai điệu thiết tha, mềm mại.</a:t>
            </a:r>
          </a:p>
          <a:p>
            <a:pPr algn="thaiDist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+  Nội dung bài hát nói lên tình yêu thương con của cha mẹ. Cha mẹ luôn dành những gì tốt đẹp nhất cho những đứa con yêu của mình.</a:t>
            </a:r>
          </a:p>
        </p:txBody>
      </p:sp>
      <p:pic>
        <p:nvPicPr>
          <p:cNvPr id="16390" name="Picture 25" descr="1707962tj3hg7yh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01348">
            <a:off x="6057900" y="3771900"/>
            <a:ext cx="1333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6" descr="1707962tj3hg7yh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3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1" grpId="0"/>
      <p:bldP spid="93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small_155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4724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dt_333227_giadinh3_2562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Cho Con - Pham Trong Cau [NCT 47633825855023340000]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" y="6248400"/>
            <a:ext cx="304800" cy="304800"/>
          </a:xfrm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33400" y="6172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0099"/>
                </a:solidFill>
                <a:latin typeface="Arial" charset="0"/>
                <a:cs typeface="Arial" charset="0"/>
              </a:rPr>
              <a:t>Nghe lại bài hát “Cho con”</a:t>
            </a:r>
            <a:r>
              <a:rPr lang="en-US" sz="2800" b="1">
                <a:solidFill>
                  <a:srgbClr val="6600FF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8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5243" fill="hold"/>
                                        <p:tgtEl>
                                          <p:spTgt spid="118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0"/>
                </p:tgtEl>
              </p:cMediaNode>
            </p:audio>
          </p:childTnLst>
        </p:cTn>
      </p:par>
    </p:tnLst>
    <p:bldLst>
      <p:bldP spid="118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5800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WordArt 10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Củng cố: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85800" y="15240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  <a:cs typeface="Arial" charset="0"/>
              </a:rPr>
              <a:t>-Biểu diễn bài hát</a:t>
            </a:r>
          </a:p>
        </p:txBody>
      </p:sp>
      <p:sp>
        <p:nvSpPr>
          <p:cNvPr id="109580" name="WordArt 12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Dặn dò: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09600" y="4343400"/>
            <a:ext cx="8305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  <a:cs typeface="Arial" charset="0"/>
              </a:rPr>
              <a:t>- Xem trước bài: Những bông hoa những bài ca.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rgbClr val="FF3300"/>
                </a:solidFill>
                <a:latin typeface="Arial" charset="0"/>
                <a:cs typeface="Arial" charset="0"/>
              </a:rPr>
              <a:t>Tập hát nhiều lần bài đã học.</a:t>
            </a:r>
          </a:p>
        </p:txBody>
      </p:sp>
      <p:pic>
        <p:nvPicPr>
          <p:cNvPr id="109582" name="02 Track 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4" name="04 Track 4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457200" y="2514600"/>
            <a:ext cx="304800" cy="304800"/>
          </a:xfrm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9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603" fill="hold"/>
                                        <p:tgtEl>
                                          <p:spTgt spid="109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9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139" fill="hold"/>
                                        <p:tgtEl>
                                          <p:spTgt spid="109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4"/>
                </p:tgtEl>
              </p:cMediaNode>
            </p:audio>
          </p:childTnLst>
        </p:cTn>
      </p:par>
    </p:tnLst>
    <p:bldLst>
      <p:bldP spid="109578" grpId="0" animBg="1"/>
      <p:bldP spid="109579" grpId="0"/>
      <p:bldP spid="109580" grpId="0" animBg="1"/>
      <p:bldP spid="109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h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0" name="WordArt 2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6858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học kết thúc</a:t>
            </a:r>
          </a:p>
          <a:p>
            <a:r>
              <a:rPr lang="vi-VN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Xin cám ơn quí thầy cô và các em học sinh</a:t>
            </a:r>
            <a:endParaRPr lang="en-U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>
                  <a:alpha val="81960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6281" name="Picture 25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486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WordArt 49"/>
          <p:cNvSpPr>
            <a:spLocks noChangeArrowheads="1" noChangeShapeType="1" noTextEdit="1"/>
          </p:cNvSpPr>
          <p:nvPr/>
        </p:nvSpPr>
        <p:spPr bwMode="auto">
          <a:xfrm>
            <a:off x="4114800" y="990600"/>
            <a:ext cx="441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Nghe đoạn tiết tấu sau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46" name="WordArt 50"/>
          <p:cNvSpPr>
            <a:spLocks noChangeArrowheads="1" noChangeShapeType="1" noTextEdit="1"/>
          </p:cNvSpPr>
          <p:nvPr/>
        </p:nvSpPr>
        <p:spPr bwMode="auto">
          <a:xfrm>
            <a:off x="4191000" y="24384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Đó là đoạn tiết tấu của bài nào ?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C99FF"/>
              </a:solidFill>
              <a:latin typeface="Arial"/>
              <a:cs typeface="Arial"/>
            </a:endParaRPr>
          </a:p>
        </p:txBody>
      </p:sp>
      <p:sp>
        <p:nvSpPr>
          <p:cNvPr id="4148" name="WordArt 52"/>
          <p:cNvSpPr>
            <a:spLocks noChangeArrowheads="1" noChangeShapeType="1" noTextEdit="1"/>
          </p:cNvSpPr>
          <p:nvPr/>
        </p:nvSpPr>
        <p:spPr bwMode="auto">
          <a:xfrm>
            <a:off x="4114800" y="411480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Ai là tác giả của bài hát?</a:t>
            </a:r>
          </a:p>
        </p:txBody>
      </p:sp>
      <p:pic>
        <p:nvPicPr>
          <p:cNvPr id="4149" name="tiet tau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386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4" descr="659204qfhni5vgx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648441">
            <a:off x="7670006" y="5360194"/>
            <a:ext cx="661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70" fill="hold"/>
                                        <p:tgtEl>
                                          <p:spTgt spid="4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49"/>
                </p:tgtEl>
              </p:cMediaNode>
            </p:audio>
          </p:childTnLst>
        </p:cTn>
      </p:par>
    </p:tnLst>
    <p:bldLst>
      <p:bldP spid="4145" grpId="0" animBg="1"/>
      <p:bldP spid="4146" grpId="0" animBg="1"/>
      <p:bldP spid="4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3" name="WordArt 13"/>
          <p:cNvSpPr>
            <a:spLocks noChangeArrowheads="1" noChangeShapeType="1" noTextEdit="1"/>
          </p:cNvSpPr>
          <p:nvPr/>
        </p:nvSpPr>
        <p:spPr bwMode="auto">
          <a:xfrm>
            <a:off x="1295400" y="2438400"/>
            <a:ext cx="435292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Hoạt động 1:Ôn tập bài hát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48494" name="WordArt 14"/>
          <p:cNvSpPr>
            <a:spLocks noChangeArrowheads="1" noChangeShapeType="1" noTextEdit="1"/>
          </p:cNvSpPr>
          <p:nvPr/>
        </p:nvSpPr>
        <p:spPr bwMode="auto">
          <a:xfrm>
            <a:off x="2057400" y="3200400"/>
            <a:ext cx="4419600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REO VANG BÌNH MINH</a:t>
            </a:r>
          </a:p>
        </p:txBody>
      </p:sp>
      <p:sp>
        <p:nvSpPr>
          <p:cNvPr id="148495" name="WordArt 15"/>
          <p:cNvSpPr>
            <a:spLocks noChangeArrowheads="1" noChangeShapeType="1" noTextEdit="1"/>
          </p:cNvSpPr>
          <p:nvPr/>
        </p:nvSpPr>
        <p:spPr bwMode="auto">
          <a:xfrm>
            <a:off x="4267200" y="4267200"/>
            <a:ext cx="37623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Nhạc và lời: Lưu Hữu Phước</a:t>
            </a:r>
            <a:endParaRPr lang="en-US" sz="2000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48496" name="02 Track 2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905000" y="5257800"/>
            <a:ext cx="457200" cy="381000"/>
          </a:xfrm>
        </p:spPr>
      </p:pic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2514600" y="5181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Nghe và nhẫm theo giai điệu bài hát.</a:t>
            </a:r>
          </a:p>
        </p:txBody>
      </p:sp>
      <p:pic>
        <p:nvPicPr>
          <p:cNvPr id="4103" name="Picture 19" descr="1181071cimzwdep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0" descr="1181071cimzwdep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1" descr="1181071cimzwdep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70047">
            <a:off x="7105650" y="5008563"/>
            <a:ext cx="838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2" descr="1181071cimzwdep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000125" y="50006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8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603" fill="hold"/>
                                        <p:tgtEl>
                                          <p:spTgt spid="148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9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96"/>
                </p:tgtEl>
              </p:cMediaNode>
            </p:audio>
          </p:childTnLst>
        </p:cTn>
      </p:par>
    </p:tnLst>
    <p:bldLst>
      <p:bldP spid="148493" grpId="0" animBg="1"/>
      <p:bldP spid="148494" grpId="0" animBg="1"/>
      <p:bldP spid="148495" grpId="0" animBg="1"/>
      <p:bldP spid="1484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WordArt 3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502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32001"/>
                      </a:srgbClr>
                    </a:gs>
                    <a:gs pos="50000">
                      <a:srgbClr val="FFFF00"/>
                    </a:gs>
                    <a:gs pos="100000">
                      <a:srgbClr val="FF0000">
                        <a:alpha val="32001"/>
                      </a:srgbClr>
                    </a:gs>
                  </a:gsLst>
                  <a:lin ang="5400000" scaled="1"/>
                </a:gradFill>
                <a:latin typeface="Arial"/>
              </a:rPr>
              <a:t>Hoạt </a:t>
            </a:r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32001"/>
                      </a:srgbClr>
                    </a:gs>
                    <a:gs pos="50000">
                      <a:srgbClr val="FFFF00"/>
                    </a:gs>
                    <a:gs pos="100000">
                      <a:srgbClr val="FF0000">
                        <a:alpha val="32001"/>
                      </a:srgbClr>
                    </a:gs>
                  </a:gsLst>
                  <a:lin ang="5400000" scaled="1"/>
                </a:gradFill>
                <a:latin typeface="Arial"/>
              </a:rPr>
              <a:t>đ</a:t>
            </a: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32001"/>
                      </a:srgbClr>
                    </a:gs>
                    <a:gs pos="50000">
                      <a:srgbClr val="FFFF00"/>
                    </a:gs>
                    <a:gs pos="100000">
                      <a:srgbClr val="FF0000">
                        <a:alpha val="32001"/>
                      </a:srgbClr>
                    </a:gs>
                  </a:gsLst>
                  <a:lin ang="5400000" scaled="1"/>
                </a:gradFill>
                <a:latin typeface="Arial"/>
              </a:rPr>
              <a:t>ộng 1:Ôn tập bài hát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alpha val="32001"/>
                    </a:srgbClr>
                  </a:gs>
                  <a:gs pos="50000">
                    <a:srgbClr val="FFFF00"/>
                  </a:gs>
                  <a:gs pos="100000">
                    <a:srgbClr val="FF0000">
                      <a:alpha val="32001"/>
                    </a:srgbClr>
                  </a:gs>
                </a:gsLst>
                <a:lin ang="5400000" scaled="1"/>
              </a:gradFill>
              <a:latin typeface="Arial"/>
            </a:endParaRPr>
          </a:p>
          <a:p>
            <a:pPr>
              <a:defRPr/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32001"/>
                      </a:srgbClr>
                    </a:gs>
                    <a:gs pos="50000">
                      <a:srgbClr val="FFFF00"/>
                    </a:gs>
                    <a:gs pos="100000">
                      <a:srgbClr val="FF0000">
                        <a:alpha val="32001"/>
                      </a:srgbClr>
                    </a:gs>
                  </a:gsLst>
                  <a:lin ang="5400000" scaled="1"/>
                </a:gradFill>
                <a:latin typeface="Arial"/>
              </a:rPr>
              <a:t>Reo vang bình minh</a:t>
            </a:r>
          </a:p>
        </p:txBody>
      </p:sp>
      <p:pic>
        <p:nvPicPr>
          <p:cNvPr id="160774" name="02 Track 2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6248400"/>
            <a:ext cx="457200" cy="609600"/>
          </a:xfrm>
        </p:spPr>
      </p:pic>
      <p:sp>
        <p:nvSpPr>
          <p:cNvPr id="160780" name="WordArt 12"/>
          <p:cNvSpPr>
            <a:spLocks noChangeArrowheads="1" noChangeShapeType="1" noTextEdit="1"/>
          </p:cNvSpPr>
          <p:nvPr/>
        </p:nvSpPr>
        <p:spPr bwMode="auto">
          <a:xfrm>
            <a:off x="1676400" y="37338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Nghe nhạc cả lớp cùng hát</a:t>
            </a:r>
          </a:p>
        </p:txBody>
      </p:sp>
      <p:sp>
        <p:nvSpPr>
          <p:cNvPr id="160781" name="WordArt 13"/>
          <p:cNvSpPr>
            <a:spLocks noChangeArrowheads="1" noChangeShapeType="1" noTextEdit="1"/>
          </p:cNvSpPr>
          <p:nvPr/>
        </p:nvSpPr>
        <p:spPr bwMode="auto">
          <a:xfrm>
            <a:off x="1600200" y="4419600"/>
            <a:ext cx="411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Hát kết hợp gõ đệm</a:t>
            </a:r>
            <a:endParaRPr lang="en-US" sz="24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0782" name="WordArt 14"/>
          <p:cNvSpPr>
            <a:spLocks noChangeArrowheads="1" noChangeShapeType="1" noTextEdit="1"/>
          </p:cNvSpPr>
          <p:nvPr/>
        </p:nvSpPr>
        <p:spPr bwMode="auto">
          <a:xfrm>
            <a:off x="1600200" y="5029200"/>
            <a:ext cx="61150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Hát kết hợp vận động phụ họa bài hát</a:t>
            </a:r>
            <a:endParaRPr lang="en-US" sz="24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129" name="Picture 22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466725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3" descr="916380xpqefk44q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603" fill="hold"/>
                                        <p:tgtEl>
                                          <p:spTgt spid="160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4"/>
                </p:tgtEl>
              </p:cMediaNode>
            </p:audio>
          </p:childTnLst>
        </p:cTn>
      </p:par>
    </p:tnLst>
    <p:bldLst>
      <p:bldP spid="160780" grpId="0" animBg="1"/>
      <p:bldP spid="160781" grpId="0" animBg="1"/>
      <p:bldP spid="1607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6" descr="yukibackb2c9bcd2b3e0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- Nêu cảm nhận của em về bài hát “Reo vang bình minh” ?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6858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+ </a:t>
            </a: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Giai điệu trong sáng, vui tươi.</a:t>
            </a:r>
          </a:p>
          <a:p>
            <a:pPr algn="thaiDist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 + Lời ca giàu hình ảnh, bài hát như bức tranh phong cảnh buổi sáng đầy màu sắc rực rỡ và âm thanh lôi cuốn, hấp dẫn. 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/>
      <p:bldP spid="154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4800600" y="304800"/>
            <a:ext cx="411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  <a:cs typeface="Arial" charset="0"/>
              </a:rPr>
              <a:t>   Nghe một đoạn giai điệu sau.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4800600" y="4267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  <a:cs typeface="Arial" charset="0"/>
              </a:rPr>
              <a:t>   </a:t>
            </a: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Nhạc và lời của ai</a:t>
            </a:r>
          </a:p>
        </p:txBody>
      </p:sp>
      <p:sp>
        <p:nvSpPr>
          <p:cNvPr id="14424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Arial" charset="0"/>
                <a:cs typeface="Arial" charset="0"/>
              </a:rPr>
              <a:t>   Các em vừa nghe giai điệu của bài hát gì</a:t>
            </a:r>
          </a:p>
        </p:txBody>
      </p:sp>
      <p:pic>
        <p:nvPicPr>
          <p:cNvPr id="7173" name="Picture 113" descr="angela_receives_olive_branch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6" descr="question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2766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7" descr="question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48006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1" name="cắt hãy giữ ...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6" descr="untitled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761" fill="hold"/>
                                        <p:tgtEl>
                                          <p:spTgt spid="14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6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61"/>
                </p:tgtEl>
              </p:cMediaNode>
            </p:audio>
          </p:childTnLst>
        </p:cTn>
      </p:par>
    </p:tnLst>
    <p:bldLst>
      <p:bldP spid="14410" grpId="0"/>
      <p:bldP spid="14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 cmpd="tri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h-TH">
              <a:latin typeface="Arial" charset="0"/>
            </a:endParaRPr>
          </a:p>
        </p:txBody>
      </p:sp>
      <p:pic>
        <p:nvPicPr>
          <p:cNvPr id="121869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571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4" name="WordArt 18"/>
          <p:cNvSpPr>
            <a:spLocks noChangeArrowheads="1" noChangeShapeType="1" noTextEdit="1"/>
          </p:cNvSpPr>
          <p:nvPr/>
        </p:nvSpPr>
        <p:spPr bwMode="auto">
          <a:xfrm>
            <a:off x="1447800" y="2819400"/>
            <a:ext cx="2838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</a:t>
            </a:r>
          </a:p>
        </p:txBody>
      </p:sp>
      <p:pic>
        <p:nvPicPr>
          <p:cNvPr id="8197" name="Picture 19" descr="932576nn4vbyoeu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0" descr="932576nn4vbyoeu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714456" y="5199857"/>
            <a:ext cx="6492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WordArt 21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53911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Ôn tập bài hát:</a:t>
            </a:r>
          </a:p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Hãy giữ cho em bầu trời xanh</a:t>
            </a:r>
          </a:p>
        </p:txBody>
      </p:sp>
      <p:sp>
        <p:nvSpPr>
          <p:cNvPr id="121878" name="WordArt 22"/>
          <p:cNvSpPr>
            <a:spLocks noChangeArrowheads="1" noChangeShapeType="1" noTextEdit="1"/>
          </p:cNvSpPr>
          <p:nvPr/>
        </p:nvSpPr>
        <p:spPr bwMode="auto">
          <a:xfrm>
            <a:off x="5867400" y="4876800"/>
            <a:ext cx="2838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Nhạc và lời: Huy Trân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1600200" y="5486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Nghe và nhẫm theo giai điệu bài hát.</a:t>
            </a:r>
          </a:p>
        </p:txBody>
      </p:sp>
      <p:pic>
        <p:nvPicPr>
          <p:cNvPr id="8202" name="Picture 24" descr="738563agt731ysn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0"/>
            <a:ext cx="76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5" descr="738563agt731ysn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371975"/>
            <a:ext cx="76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1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139" fill="hold"/>
                                        <p:tgtEl>
                                          <p:spTgt spid="121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9"/>
                </p:tgtEl>
              </p:cMediaNode>
            </p:audio>
          </p:childTnLst>
        </p:cTn>
      </p:par>
    </p:tnLst>
    <p:bldLst>
      <p:bldP spid="121874" grpId="0" animBg="1"/>
      <p:bldP spid="121877" grpId="0" animBg="1"/>
      <p:bldP spid="121878" grpId="0" animBg="1"/>
      <p:bldP spid="1218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IMG0-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33400"/>
            <a:ext cx="1323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905000" y="990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- Hát và gõ đệm theo nhịp.  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7162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- Hát nối tiếp và đồng ca: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endParaRPr lang="en-US" sz="2400" i="1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514600" y="2971800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endParaRPr lang="en-US" sz="2400" i="1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  <p:pic>
        <p:nvPicPr>
          <p:cNvPr id="124939" name="04 Track 4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1752600" y="6096000"/>
            <a:ext cx="457200" cy="457200"/>
          </a:xfrm>
        </p:spPr>
      </p:pic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1828800" y="25146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Lời 1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Nhóm 1: Hãy xua tan … một màu xanh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Nhóm 2: Hãy bay lên … d</a:t>
            </a:r>
            <a:r>
              <a:rPr lang="vi-VN" sz="2400" b="1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ới trời xanh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Cả lớp: La la … la la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( Hát và vỗ tay theo tiết tấu)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  Lời 2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Nhóm 1: Hãy chặn tay … tới tr</a:t>
            </a:r>
            <a:r>
              <a:rPr lang="vi-VN" sz="2400" b="1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ờng vui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Nhóm 2: Hãy bay lên … khắp hành tinh</a:t>
            </a:r>
          </a:p>
          <a:p>
            <a:pPr algn="l"/>
            <a:r>
              <a:rPr lang="en-US" sz="2400" b="1">
                <a:solidFill>
                  <a:srgbClr val="CC0000"/>
                </a:solidFill>
                <a:latin typeface="Arial" charset="0"/>
              </a:rPr>
              <a:t>    + Cả lớp: La la … la la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( Hát và vỗ tay theo tiết tấu)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algn="l"/>
            <a:endParaRPr lang="en-US" sz="2400" b="1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4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139" fill="hold"/>
                                        <p:tgtEl>
                                          <p:spTgt spid="124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9"/>
                </p:tgtEl>
              </p:cMediaNode>
            </p:audio>
          </p:childTnLst>
        </p:cTn>
      </p:par>
    </p:tnLst>
    <p:bldLst>
      <p:bldP spid="124934" grpId="0"/>
      <p:bldP spid="124935" grpId="0" animBg="1"/>
      <p:bldP spid="124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12" descr="SLGG_2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990600" y="7620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Trong bài hát, hình ảnh nào tượng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trưng cho hòa bình?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1752600" y="2133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Chim bồ câu trắng</a:t>
            </a: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914400" y="3200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Tìm bài hát nói về chủ đề hòa bình ?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1524000" y="38862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Em yêu hòa bình 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1" grpId="0"/>
      <p:bldP spid="156693" grpId="0"/>
      <p:bldP spid="156696" grpId="0"/>
      <p:bldP spid="1566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Lith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Litho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620</Words>
  <Application>Microsoft Office PowerPoint</Application>
  <PresentationFormat>On-screen Show (4:3)</PresentationFormat>
  <Paragraphs>69</Paragraphs>
  <Slides>18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VNI-Lithos</vt:lpstr>
      <vt:lpstr>Arial</vt:lpstr>
      <vt:lpstr>Calibri</vt:lpstr>
      <vt:lpstr>Tahoma</vt:lpstr>
      <vt:lpstr>Angsana New</vt:lpstr>
      <vt:lpstr>Times New Roman</vt:lpstr>
      <vt:lpstr>Default Design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 PHONG</dc:creator>
  <cp:lastModifiedBy>CSTeam</cp:lastModifiedBy>
  <cp:revision>487</cp:revision>
  <dcterms:created xsi:type="dcterms:W3CDTF">2007-08-04T03:47:24Z</dcterms:created>
  <dcterms:modified xsi:type="dcterms:W3CDTF">2016-06-30T02:18:51Z</dcterms:modified>
</cp:coreProperties>
</file>